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74" r:id="rId12"/>
    <p:sldId id="269" r:id="rId13"/>
    <p:sldId id="270" r:id="rId14"/>
    <p:sldId id="272" r:id="rId15"/>
    <p:sldId id="273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53" d="100"/>
          <a:sy n="53" d="100"/>
        </p:scale>
        <p:origin x="85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A12E36-4967-4237-B276-CA1017120230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C807CA-866A-48A3-8BF3-FD0D173888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270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8628711-BEB2-46F1-9E85-B448F70CC385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211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1E571-E525-4FC9-BFC7-99BC94C7294D}" type="datetimeFigureOut">
              <a:rPr lang="ru-RU"/>
              <a:pPr>
                <a:defRPr/>
              </a:pPr>
              <a:t>18.09.2023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CC780-4ABD-48D5-8EB3-BBD692CE420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89133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8FD52-1286-422C-ABA0-463BFF96592A}" type="datetimeFigureOut">
              <a:rPr lang="ru-RU"/>
              <a:pPr>
                <a:defRPr/>
              </a:pPr>
              <a:t>18.09.2023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22044-904F-40BB-959E-FD8CBBCDD87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30080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5EB2C-582F-42A4-B8F4-64BAD22C0A55}" type="datetimeFigureOut">
              <a:rPr lang="ru-RU"/>
              <a:pPr>
                <a:defRPr/>
              </a:pPr>
              <a:t>18.09.2023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A4148-1C14-4A5A-9008-2B172BE1363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15840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7D361-60C0-4AEC-8B9D-4CB2E2F5BB30}" type="datetimeFigureOut">
              <a:rPr lang="ru-RU"/>
              <a:pPr>
                <a:defRPr/>
              </a:pPr>
              <a:t>18.09.2023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62D63-370C-4A4B-8C91-18124B757B6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31914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DAD52-7D31-421D-9E46-59EA8768EA30}" type="datetimeFigureOut">
              <a:rPr lang="ru-RU"/>
              <a:pPr>
                <a:defRPr/>
              </a:pPr>
              <a:t>18.09.2023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D8DA2-51A0-4120-A186-A1E1ADA5B86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59229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9F129-A522-47F0-BA5D-8F2DC492466F}" type="datetimeFigureOut">
              <a:rPr lang="ru-RU"/>
              <a:pPr>
                <a:defRPr/>
              </a:pPr>
              <a:t>18.09.2023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B6F09-0DA9-4623-A5F4-4D1BEC25164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41964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E0AB2-B0E8-4ECF-A2A2-868C64437C5F}" type="datetimeFigureOut">
              <a:rPr lang="ru-RU"/>
              <a:pPr>
                <a:defRPr/>
              </a:pPr>
              <a:t>18.09.2023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FBC0E-F892-45F5-8A5B-5F357A5417F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4080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4770D-179E-4CDD-828F-91B95C20E998}" type="datetimeFigureOut">
              <a:rPr lang="ru-RU"/>
              <a:pPr>
                <a:defRPr/>
              </a:pPr>
              <a:t>18.09.2023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B19C3-1E25-4CA5-866F-2A58942E891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75059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042D7-8B3C-4AFC-AD05-BFB1BD101C87}" type="datetimeFigureOut">
              <a:rPr lang="ru-RU"/>
              <a:pPr>
                <a:defRPr/>
              </a:pPr>
              <a:t>18.09.2023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9928F-F755-477F-85B4-EC88334CFBE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00080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0D74E-E3E7-4710-87D6-88357CF26D1E}" type="datetimeFigureOut">
              <a:rPr lang="ru-RU"/>
              <a:pPr>
                <a:defRPr/>
              </a:pPr>
              <a:t>18.09.2023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FC254D-D595-4D4C-AA41-D784C6CAD3D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98897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6B477-B60C-4D0C-9EFE-8BB2B2819130}" type="datetimeFigureOut">
              <a:rPr lang="ru-RU"/>
              <a:pPr>
                <a:defRPr/>
              </a:pPr>
              <a:t>18.09.2023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277AF-97A7-492D-BE27-9FEAD0A5F8E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65377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241F1D3-5754-43B4-AE3D-031DF6ADD529}" type="datetimeFigureOut">
              <a:rPr lang="ru-RU"/>
              <a:pPr>
                <a:defRPr/>
              </a:pPr>
              <a:t>18.09.2023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BE6C00F-9D47-417B-9572-5BBEBAF46CD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80937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51089" y="260349"/>
            <a:ext cx="7786687" cy="4105275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ru-RU" sz="3100" b="1" dirty="0">
                <a:latin typeface="Monotype Corsiva" pitchFamily="66" charset="0"/>
              </a:rPr>
              <a:t>СП ГБОУ СОШ№8 Детский сад№4 г. о. Отрадный </a:t>
            </a:r>
            <a:r>
              <a:rPr lang="ru-RU" sz="2700" b="1" dirty="0">
                <a:latin typeface="Monotype Corsiva" pitchFamily="66" charset="0"/>
              </a:rPr>
              <a:t>                                                              </a:t>
            </a:r>
            <a:r>
              <a:rPr lang="ru-RU" b="1" dirty="0" smtClean="0">
                <a:latin typeface="Monotype Corsiva" pitchFamily="66" charset="0"/>
              </a:rPr>
              <a:t>                                                               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 </a:t>
            </a:r>
            <a:br>
              <a:rPr lang="ru-RU" sz="1600" dirty="0"/>
            </a:br>
            <a:r>
              <a:rPr lang="ru-RU" b="1" dirty="0" smtClean="0"/>
              <a:t>Конкурс </a:t>
            </a:r>
            <a:r>
              <a:rPr lang="ru-RU" b="1" dirty="0"/>
              <a:t>на лучший центр опытно-экспериментальной деятельности на территории детского сада 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«Первые шаги в науку»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	    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95771" y="4365625"/>
            <a:ext cx="3614058" cy="2159000"/>
          </a:xfrm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rtlCol="0">
            <a:normAutofit lnSpcReduction="1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Дети старшей группы «Солнышко».                               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Воспитатели</a:t>
            </a:r>
            <a:r>
              <a:rPr lang="ru-RU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Нестерова Р.Ф.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Гарина </a:t>
            </a:r>
            <a:r>
              <a:rPr lang="ru-RU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Л.Н.</a:t>
            </a:r>
          </a:p>
        </p:txBody>
      </p:sp>
      <p:pic>
        <p:nvPicPr>
          <p:cNvPr id="3076" name="Рисунок 3" descr="72973677_1301770189_Ugolok1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05" y="3597728"/>
            <a:ext cx="2952750" cy="254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34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>
          <a:xfrm>
            <a:off x="1524000" y="274638"/>
            <a:ext cx="8229600" cy="1143000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3200" dirty="0"/>
              <a:t/>
            </a:r>
            <a:br>
              <a:rPr lang="ru-RU" sz="3200" dirty="0"/>
            </a:br>
            <a:r>
              <a:rPr lang="ru-RU" sz="2700" dirty="0">
                <a:latin typeface="Georgia" pitchFamily="18" charset="0"/>
              </a:rPr>
              <a:t> 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12291" name="Прямоугольник 1"/>
          <p:cNvSpPr>
            <a:spLocks noChangeArrowheads="1"/>
          </p:cNvSpPr>
          <p:nvPr/>
        </p:nvSpPr>
        <p:spPr bwMode="auto">
          <a:xfrm>
            <a:off x="319314" y="-348117"/>
            <a:ext cx="11872686" cy="7073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b="1" dirty="0">
                <a:solidFill>
                  <a:srgbClr val="000000"/>
                </a:solidFill>
                <a:cs typeface="Times New Roman" panose="02020603050405020304" pitchFamily="18" charset="0"/>
              </a:rPr>
              <a:t>Наши опыты с </a:t>
            </a:r>
            <a:r>
              <a:rPr lang="ru-RU" altLang="ru-RU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песком.</a:t>
            </a:r>
            <a:r>
              <a:rPr lang="ru-RU" altLang="ru-RU" b="1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                                                                                                        </a:t>
            </a:r>
            <a:r>
              <a:rPr lang="ru-RU" altLang="ru-RU" sz="24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Песок </a:t>
            </a:r>
            <a:r>
              <a:rPr lang="ru-RU" altLang="ru-RU" sz="2400" b="1" dirty="0">
                <a:solidFill>
                  <a:srgbClr val="000000"/>
                </a:solidFill>
                <a:cs typeface="Times New Roman" panose="02020603050405020304" pitchFamily="18" charset="0"/>
              </a:rPr>
              <a:t>– рыхлый, непрозрачный, сыпучий, хорошо пропускает воду и плохо сохраняет форму. Чаще всего мы можем встретить его на пляжах, в пустыне, на дне водоемов. Песок появляется в результате разрушения камней или морских ракушек. В зависимости от того из какого камня получился песок, он может иметь разную расцветку: если из ракушек – то серый, если из кварца – то светло-желтый и т. д. В природе встречается серый, желтый, белый, красный песок. Песок состоит из отдельных песчинок, которые могут передвигаться относительно друг друга. Между песчинками в сухом песке находится воздух, а в мокром песке – вода. Вода склеивает песчинки. Именно поэтому сухой песок можно пересыпать, а мокрый – нет, зато из мокрого песка можно лепить. По этой же причине в сухой песок предметы погружаются глубже, чем в мокрый.. А вот правда это или нет и решили узнать наши ребята из группы «Солнышко». Для этого эксперимента папа Ильи Сальникова сделал для ребят нестандартное  оборудование из пластиковых труб,  для исследования свойств песка. Дети все лето проводили эксперименты с песком и сделали такие выводы:</a:t>
            </a:r>
            <a:endParaRPr lang="ru-RU" altLang="ru-RU" sz="2400" b="1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13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.mycdn.me/i?r=AyH4iRPQ2q0otWIFepML2LxRb22B8MLGQeeLviJW8LTJ4A&amp;dpr=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314" y="130632"/>
            <a:ext cx="4143835" cy="3280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 descr="https://i.mycdn.me/i?r=AyH4iRPQ2q0otWIFepML2LxRYw_a5VS9NVp5QBQfddUi7Q&amp;dpr=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522" y="130631"/>
            <a:ext cx="3978477" cy="3280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5" descr="https://i.mycdn.me/i?r=AyH4iRPQ2q0otWIFepML2LxRiqk3eKhU5B4_rV3LIMDjNQ&amp;dpr=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085" y="3570514"/>
            <a:ext cx="3744686" cy="3099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 descr="https://i.mycdn.me/i?r=AyH4iRPQ2q0otWIFepML2LxRWNtMJcTEIXUUNm7yJTGqCA&amp;dpr=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316" y="3570514"/>
            <a:ext cx="3846284" cy="3099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65425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Содержимое 2"/>
          <p:cNvSpPr>
            <a:spLocks noGrp="1"/>
          </p:cNvSpPr>
          <p:nvPr>
            <p:ph idx="4294967295"/>
          </p:nvPr>
        </p:nvSpPr>
        <p:spPr>
          <a:xfrm>
            <a:off x="522514" y="238126"/>
            <a:ext cx="11030857" cy="1460045"/>
          </a:xfrm>
        </p:spPr>
        <p:txBody>
          <a:bodyPr/>
          <a:lstStyle/>
          <a:p>
            <a:pPr algn="just" eaLnBrk="1" hangingPunct="1">
              <a:buFont typeface="Arial" panose="020B0604020202020204" pitchFamily="34" charset="0"/>
              <a:buNone/>
            </a:pPr>
            <a:r>
              <a:rPr lang="ru-RU" altLang="ru-RU" sz="2800" b="1" dirty="0"/>
              <a:t>В ходе работы  дети познакомились со свойствами сухого и мокрого песка, строением песка, в результате опытов, детьми были установлены следующие свойства песка</a:t>
            </a:r>
            <a:endParaRPr lang="ru-RU" altLang="ru-RU" sz="2800" b="1" dirty="0">
              <a:latin typeface="Georgia" panose="02040502050405020303" pitchFamily="18" charset="0"/>
            </a:endParaRPr>
          </a:p>
        </p:txBody>
      </p:sp>
      <p:pic>
        <p:nvPicPr>
          <p:cNvPr id="13315" name="Рисунок 4" descr="0_375da_97c4a2b0_X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25" y="3214688"/>
            <a:ext cx="2154238" cy="364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4394903"/>
              </p:ext>
            </p:extLst>
          </p:nvPr>
        </p:nvGraphicFramePr>
        <p:xfrm>
          <a:off x="798286" y="1698171"/>
          <a:ext cx="10638971" cy="49709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70315">
                  <a:extLst>
                    <a:ext uri="{9D8B030D-6E8A-4147-A177-3AD203B41FA5}">
                      <a16:colId xmlns:a16="http://schemas.microsoft.com/office/drawing/2014/main" val="4192906625"/>
                    </a:ext>
                  </a:extLst>
                </a:gridCol>
                <a:gridCol w="3419515">
                  <a:extLst>
                    <a:ext uri="{9D8B030D-6E8A-4147-A177-3AD203B41FA5}">
                      <a16:colId xmlns:a16="http://schemas.microsoft.com/office/drawing/2014/main" val="1571568151"/>
                    </a:ext>
                  </a:extLst>
                </a:gridCol>
                <a:gridCol w="4249141">
                  <a:extLst>
                    <a:ext uri="{9D8B030D-6E8A-4147-A177-3AD203B41FA5}">
                      <a16:colId xmlns:a16="http://schemas.microsoft.com/office/drawing/2014/main" val="1342785264"/>
                    </a:ext>
                  </a:extLst>
                </a:gridCol>
              </a:tblGrid>
              <a:tr h="10326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2000" b="1" dirty="0">
                          <a:effectLst/>
                        </a:rPr>
                        <a:t>Исследуем свойства песка. Находим ответы на вопросы: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2000" b="1" dirty="0">
                          <a:effectLst/>
                        </a:rPr>
                        <a:t>Песок сухой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2000" b="1" dirty="0">
                          <a:effectLst/>
                        </a:rPr>
                        <a:t>Песок мокрый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962061519"/>
                  </a:ext>
                </a:extLst>
              </a:tr>
              <a:tr h="17468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2000" b="1" dirty="0">
                          <a:effectLst/>
                        </a:rPr>
                        <a:t>куда пропадает вода, налитая на песок?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2000" b="1" dirty="0">
                          <a:effectLst/>
                        </a:rPr>
                        <a:t>Вода впитывается песком и он становится влажным (Если есть отверстие в ёмкости с песком, она просачивается)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2000" b="1" dirty="0">
                          <a:effectLst/>
                        </a:rPr>
                        <a:t>Она впитывается и делает песок жидким (Если есть отверстие в ёмкости с песком, она просачивается)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2831072"/>
                  </a:ext>
                </a:extLst>
              </a:tr>
              <a:tr h="7939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2000" b="1" dirty="0">
                          <a:effectLst/>
                        </a:rPr>
                        <a:t>Из чего состоит песок?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2000" b="1">
                          <a:effectLst/>
                        </a:rPr>
                        <a:t>Видны формы песчинок, он сыпучий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2000" b="1" dirty="0">
                          <a:effectLst/>
                        </a:rPr>
                        <a:t>Не видны формы песчинок, он не сыпучий.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3575349808"/>
                  </a:ext>
                </a:extLst>
              </a:tr>
              <a:tr h="13974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2000" b="1" dirty="0">
                          <a:effectLst/>
                        </a:rPr>
                        <a:t>Что происходит с песчинками при изменении влажности песка?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2000" b="1" dirty="0">
                          <a:effectLst/>
                        </a:rPr>
                        <a:t>Песчинки все отдельно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2000" b="1" dirty="0">
                          <a:effectLst/>
                        </a:rPr>
                        <a:t>Песчинки склеены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8276334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422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3" descr="72973677_1301770189_Ugolok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350" y="5157788"/>
            <a:ext cx="2152650" cy="170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Заголовок 1"/>
          <p:cNvSpPr>
            <a:spLocks noGrp="1"/>
          </p:cNvSpPr>
          <p:nvPr>
            <p:ph type="title"/>
          </p:nvPr>
        </p:nvSpPr>
        <p:spPr>
          <a:xfrm>
            <a:off x="1981200" y="142875"/>
            <a:ext cx="8229600" cy="857250"/>
          </a:xfrm>
        </p:spPr>
        <p:txBody>
          <a:bodyPr/>
          <a:lstStyle/>
          <a:p>
            <a:pPr eaLnBrk="1" hangingPunct="1"/>
            <a:endParaRPr lang="ru-RU" altLang="ru-RU" b="1" i="1" smtClean="0">
              <a:latin typeface="Monotype Corsiva" panose="03010101010201010101" pitchFamily="66" charset="0"/>
            </a:endParaRPr>
          </a:p>
        </p:txBody>
      </p:sp>
      <p:sp>
        <p:nvSpPr>
          <p:cNvPr id="14340" name="Содержимое 2"/>
          <p:cNvSpPr>
            <a:spLocks noGrp="1"/>
          </p:cNvSpPr>
          <p:nvPr>
            <p:ph idx="1"/>
          </p:nvPr>
        </p:nvSpPr>
        <p:spPr>
          <a:xfrm>
            <a:off x="2309813" y="1071564"/>
            <a:ext cx="7072312" cy="5500687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mtClean="0"/>
              <a:t> 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2932122"/>
              </p:ext>
            </p:extLst>
          </p:nvPr>
        </p:nvGraphicFramePr>
        <p:xfrm>
          <a:off x="595084" y="142875"/>
          <a:ext cx="11030859" cy="66542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79727">
                  <a:extLst>
                    <a:ext uri="{9D8B030D-6E8A-4147-A177-3AD203B41FA5}">
                      <a16:colId xmlns:a16="http://schemas.microsoft.com/office/drawing/2014/main" val="1726527660"/>
                    </a:ext>
                  </a:extLst>
                </a:gridCol>
                <a:gridCol w="3545473">
                  <a:extLst>
                    <a:ext uri="{9D8B030D-6E8A-4147-A177-3AD203B41FA5}">
                      <a16:colId xmlns:a16="http://schemas.microsoft.com/office/drawing/2014/main" val="1574808869"/>
                    </a:ext>
                  </a:extLst>
                </a:gridCol>
                <a:gridCol w="4405659">
                  <a:extLst>
                    <a:ext uri="{9D8B030D-6E8A-4147-A177-3AD203B41FA5}">
                      <a16:colId xmlns:a16="http://schemas.microsoft.com/office/drawing/2014/main" val="2558251225"/>
                    </a:ext>
                  </a:extLst>
                </a:gridCol>
              </a:tblGrid>
              <a:tr h="6314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2000" b="1" dirty="0">
                          <a:effectLst/>
                        </a:rPr>
                        <a:t>Может ли песок двигаться?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37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2000" b="1">
                          <a:effectLst/>
                        </a:rPr>
                        <a:t>Движется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37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2000" b="1">
                          <a:effectLst/>
                        </a:rPr>
                        <a:t>Не движется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37" marR="73037" marT="0" marB="0"/>
                </a:tc>
                <a:extLst>
                  <a:ext uri="{0D108BD9-81ED-4DB2-BD59-A6C34878D82A}">
                    <a16:rowId xmlns:a16="http://schemas.microsoft.com/office/drawing/2014/main" val="4225789163"/>
                  </a:ext>
                </a:extLst>
              </a:tr>
              <a:tr h="5682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2000" b="1" dirty="0">
                          <a:effectLst/>
                        </a:rPr>
                        <a:t>Как меняется цвет песка?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37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2000" b="1" dirty="0">
                          <a:effectLst/>
                        </a:rPr>
                        <a:t>Имеет светло - жёлтый цвет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37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2000" b="1">
                          <a:effectLst/>
                        </a:rPr>
                        <a:t>Имеет цвет намного темнее сухого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37" marR="73037" marT="0" marB="0"/>
                </a:tc>
                <a:extLst>
                  <a:ext uri="{0D108BD9-81ED-4DB2-BD59-A6C34878D82A}">
                    <a16:rowId xmlns:a16="http://schemas.microsoft.com/office/drawing/2014/main" val="1662526734"/>
                  </a:ext>
                </a:extLst>
              </a:tr>
              <a:tr h="15327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2000" b="1" dirty="0">
                          <a:effectLst/>
                        </a:rPr>
                        <a:t>Почему на песчаных дорожках после дождя не образуются лужи?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37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2000" b="1" dirty="0">
                          <a:effectLst/>
                        </a:rPr>
                        <a:t>Хорошо пропускает воду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37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2000" b="1" dirty="0">
                          <a:effectLst/>
                        </a:rPr>
                        <a:t>Хорошо пропускает воду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37" marR="73037" marT="0" marB="0"/>
                </a:tc>
                <a:extLst>
                  <a:ext uri="{0D108BD9-81ED-4DB2-BD59-A6C34878D82A}">
                    <a16:rowId xmlns:a16="http://schemas.microsoft.com/office/drawing/2014/main" val="94472588"/>
                  </a:ext>
                </a:extLst>
              </a:tr>
              <a:tr h="6314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2000" b="1">
                          <a:effectLst/>
                        </a:rPr>
                        <a:t>Можно ли лепить из песка?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37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2000" b="1" dirty="0">
                          <a:effectLst/>
                        </a:rPr>
                        <a:t>Не лепится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37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2000" b="1" dirty="0">
                          <a:effectLst/>
                        </a:rPr>
                        <a:t>Лепится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37" marR="73037" marT="0" marB="0"/>
                </a:tc>
                <a:extLst>
                  <a:ext uri="{0D108BD9-81ED-4DB2-BD59-A6C34878D82A}">
                    <a16:rowId xmlns:a16="http://schemas.microsoft.com/office/drawing/2014/main" val="3754915217"/>
                  </a:ext>
                </a:extLst>
              </a:tr>
              <a:tr h="6314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2000" b="1">
                          <a:effectLst/>
                        </a:rPr>
                        <a:t>Можно ли песком рисовать?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37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2000" b="1" dirty="0">
                          <a:effectLst/>
                        </a:rPr>
                        <a:t>Можно рисовать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37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2000" b="1" dirty="0">
                          <a:effectLst/>
                        </a:rPr>
                        <a:t>Можно рисовать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37" marR="73037" marT="0" marB="0"/>
                </a:tc>
                <a:extLst>
                  <a:ext uri="{0D108BD9-81ED-4DB2-BD59-A6C34878D82A}">
                    <a16:rowId xmlns:a16="http://schemas.microsoft.com/office/drawing/2014/main" val="2204578530"/>
                  </a:ext>
                </a:extLst>
              </a:tr>
              <a:tr h="5682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2000" b="1">
                          <a:effectLst/>
                        </a:rPr>
                        <a:t>Сохраняет ли форму?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37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2000" b="1" dirty="0">
                          <a:effectLst/>
                        </a:rPr>
                        <a:t>Не имеет формы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37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2000" b="1" dirty="0">
                          <a:effectLst/>
                        </a:rPr>
                        <a:t>Сохраняет форму, пока не высохнет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37" marR="73037" marT="0" marB="0"/>
                </a:tc>
                <a:extLst>
                  <a:ext uri="{0D108BD9-81ED-4DB2-BD59-A6C34878D82A}">
                    <a16:rowId xmlns:a16="http://schemas.microsoft.com/office/drawing/2014/main" val="2170870091"/>
                  </a:ext>
                </a:extLst>
              </a:tr>
              <a:tr h="10141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2000" b="1">
                          <a:effectLst/>
                        </a:rPr>
                        <a:t>Какой песок тяжелее сухой или влажный?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37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2000" b="1">
                          <a:effectLst/>
                        </a:rPr>
                        <a:t>Легче по весу, чем влажный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37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2000" b="1" dirty="0">
                          <a:effectLst/>
                        </a:rPr>
                        <a:t>Тяжелее по весу, чем сухой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37" marR="73037" marT="0" marB="0"/>
                </a:tc>
                <a:extLst>
                  <a:ext uri="{0D108BD9-81ED-4DB2-BD59-A6C34878D82A}">
                    <a16:rowId xmlns:a16="http://schemas.microsoft.com/office/drawing/2014/main" val="2216053571"/>
                  </a:ext>
                </a:extLst>
              </a:tr>
              <a:tr h="10141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2000" b="1">
                          <a:effectLst/>
                        </a:rPr>
                        <a:t>Можно ли очистить воду с помощью песка?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37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2000" b="1">
                          <a:effectLst/>
                        </a:rPr>
                        <a:t>Очищает воду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37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2000" b="1" dirty="0">
                          <a:effectLst/>
                        </a:rPr>
                        <a:t>Очищает воду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37" marR="73037" marT="0" marB="0"/>
                </a:tc>
                <a:extLst>
                  <a:ext uri="{0D108BD9-81ED-4DB2-BD59-A6C34878D82A}">
                    <a16:rowId xmlns:a16="http://schemas.microsoft.com/office/drawing/2014/main" val="40572025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850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300">
                <a:latin typeface="Georgia" panose="02040502050405020303" pitchFamily="18" charset="0"/>
              </a:rPr>
              <a:t> </a:t>
            </a:r>
            <a:r>
              <a:rPr lang="ru-RU" altLang="ru-RU" sz="2800"/>
              <a:t/>
            </a:r>
            <a:br>
              <a:rPr lang="ru-RU" altLang="ru-RU" sz="2800"/>
            </a:br>
            <a:endParaRPr lang="ru-RU" altLang="ru-RU" sz="2800"/>
          </a:p>
        </p:txBody>
      </p:sp>
      <p:sp>
        <p:nvSpPr>
          <p:cNvPr id="16387" name="Объект 2"/>
          <p:cNvSpPr>
            <a:spLocks noGrp="1"/>
          </p:cNvSpPr>
          <p:nvPr>
            <p:ph idx="1"/>
          </p:nvPr>
        </p:nvSpPr>
        <p:spPr>
          <a:xfrm>
            <a:off x="188687" y="130628"/>
            <a:ext cx="11393713" cy="6596970"/>
          </a:xfrm>
        </p:spPr>
        <p:txBody>
          <a:bodyPr/>
          <a:lstStyle/>
          <a:p>
            <a:pPr marL="0" indent="0">
              <a:buNone/>
            </a:pPr>
            <a:r>
              <a:rPr lang="ru-RU" altLang="ru-RU" sz="2800" b="1" dirty="0" smtClean="0"/>
              <a:t>Проведение экспериментов с дошкольниками должно стать нормой жизни. Их надо рассматривать не как развлечения, а как путь ознакомления детей с окружающим миром. Эксперименты позволяют объединить все виды деятельности и все стороны воспитания, развивают наблюдательность и пытливость ума, стремление познания мира, умение изобретать, работать в коллективе, использовать не стандартные решения в трудных ситуациях, позволяют создавать творческую личность.</a:t>
            </a:r>
            <a:br>
              <a:rPr lang="ru-RU" altLang="ru-RU" sz="2800" b="1" dirty="0" smtClean="0"/>
            </a:br>
            <a:endParaRPr lang="ru-RU" altLang="ru-RU" sz="2800" b="1" dirty="0" smtClean="0"/>
          </a:p>
          <a:p>
            <a:pPr marL="0" indent="0">
              <a:buNone/>
            </a:pPr>
            <a:r>
              <a:rPr lang="ru-RU" sz="2000" b="1" dirty="0" smtClean="0">
                <a:latin typeface="+mj-lt"/>
              </a:rPr>
              <a:t>Список литературы:</a:t>
            </a:r>
            <a:endParaRPr lang="ru-RU" sz="2000" b="1" dirty="0">
              <a:latin typeface="+mj-lt"/>
            </a:endParaRPr>
          </a:p>
          <a:p>
            <a:pPr marL="0" indent="0">
              <a:buNone/>
            </a:pPr>
            <a:r>
              <a:rPr lang="ru-RU" sz="2000" b="1" dirty="0">
                <a:latin typeface="+mj-lt"/>
              </a:rPr>
              <a:t>1. </a:t>
            </a:r>
            <a:r>
              <a:rPr lang="ru-RU" sz="2000" b="1" dirty="0" err="1">
                <a:latin typeface="+mj-lt"/>
              </a:rPr>
              <a:t>Дыбина</a:t>
            </a:r>
            <a:r>
              <a:rPr lang="ru-RU" sz="2000" b="1" dirty="0">
                <a:latin typeface="+mj-lt"/>
              </a:rPr>
              <a:t>, О. В. Неизведанное рядом. Опыты и эксперименты для дошкольников / О. В. </a:t>
            </a:r>
            <a:r>
              <a:rPr lang="ru-RU" sz="2000" b="1" dirty="0" err="1">
                <a:latin typeface="+mj-lt"/>
              </a:rPr>
              <a:t>Дыбина</a:t>
            </a:r>
            <a:r>
              <a:rPr lang="ru-RU" sz="2000" b="1" dirty="0">
                <a:latin typeface="+mj-lt"/>
              </a:rPr>
              <a:t>, Н. П. Рахманова, В. В. Щетинина. – М.: Наука, 2010. – 362 с.</a:t>
            </a:r>
          </a:p>
          <a:p>
            <a:pPr marL="0" indent="0">
              <a:buNone/>
            </a:pPr>
            <a:r>
              <a:rPr lang="ru-RU" sz="2000" b="1" dirty="0">
                <a:latin typeface="+mj-lt"/>
              </a:rPr>
              <a:t>2.Мартынова, Е. А. Организация опытно-экспериментальной деятельности детей 2-7 лет / Е.А. Мартынова, И.М. Сучкова. – М.: Академия, 2011. – 256 с.</a:t>
            </a:r>
          </a:p>
          <a:p>
            <a:pPr marL="0" indent="0">
              <a:buNone/>
            </a:pPr>
            <a:r>
              <a:rPr lang="ru-RU" sz="2000" b="1" dirty="0">
                <a:latin typeface="+mj-lt"/>
              </a:rPr>
              <a:t>3. </a:t>
            </a:r>
            <a:r>
              <a:rPr lang="ru-RU" sz="2000" b="1" dirty="0" err="1">
                <a:latin typeface="+mj-lt"/>
              </a:rPr>
              <a:t>Дыбина</a:t>
            </a:r>
            <a:r>
              <a:rPr lang="ru-RU" sz="2000" b="1" dirty="0">
                <a:latin typeface="+mj-lt"/>
              </a:rPr>
              <a:t>, О. В. Из чего сделаны предметы. Игры-занятия для дошкольников. - М.: Сфера, 2010г.</a:t>
            </a:r>
          </a:p>
          <a:p>
            <a:pPr marL="0" indent="0">
              <a:buNone/>
            </a:pPr>
            <a:endParaRPr lang="ru-RU" altLang="ru-RU" b="1" dirty="0" smtClean="0">
              <a:latin typeface="+mj-lt"/>
            </a:endParaRPr>
          </a:p>
        </p:txBody>
      </p:sp>
      <p:pic>
        <p:nvPicPr>
          <p:cNvPr id="5" name="Рисунок 3" descr="72973677_1301770189_Ugolok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9879" y="2900589"/>
            <a:ext cx="2952750" cy="254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325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2" descr="1fb8f0f12a2c.gif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988" y="1000125"/>
            <a:ext cx="3884612" cy="492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142852"/>
            <a:ext cx="8229600" cy="1785950"/>
          </a:xfrm>
          <a:ln>
            <a:miter lim="800000"/>
            <a:headEnd/>
            <a:tailEnd/>
          </a:ln>
          <a:extLst/>
        </p:spPr>
        <p:txBody>
          <a:bodyPr rtlCol="0">
            <a:prstTxWarp prst="textChevron">
              <a:avLst/>
            </a:prstTxWarp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8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Спасибо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38414" y="5572140"/>
            <a:ext cx="6215106" cy="1071570"/>
          </a:xfrm>
          <a:prstGeom prst="rect">
            <a:avLst/>
          </a:prstGeom>
          <a:noFill/>
        </p:spPr>
        <p:txBody>
          <a:bodyPr>
            <a:prstTxWarp prst="textChevronInverted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80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cs typeface="Arial" panose="020B0604020202020204" pitchFamily="34" charset="0"/>
              </a:rPr>
              <a:t>внимание!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53257" y="3429001"/>
            <a:ext cx="1571636" cy="132343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80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cs typeface="Arial" panose="020B0604020202020204" pitchFamily="34" charset="0"/>
              </a:rPr>
              <a:t>за </a:t>
            </a:r>
          </a:p>
        </p:txBody>
      </p:sp>
      <p:pic>
        <p:nvPicPr>
          <p:cNvPr id="17414" name="Рисунок 6" descr="B_Butterfly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500438"/>
            <a:ext cx="1798638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939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5143" y="653144"/>
            <a:ext cx="11843657" cy="6204856"/>
          </a:xfrm>
        </p:spPr>
        <p:txBody>
          <a:bodyPr rtlCol="0">
            <a:normAutofit fontScale="25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dirty="0" smtClean="0">
                <a:latin typeface="Georgia" pitchFamily="18" charset="0"/>
              </a:rPr>
              <a:t> </a:t>
            </a:r>
            <a:r>
              <a:rPr lang="ru-RU" sz="11200" b="1" dirty="0"/>
              <a:t>Одним из основных направлений развития ребёнка, является познавательное развитие, таким образом, познавательно-исследовательская деятельность (исследование объектов окружающего мира экспериментирование с ними) приобретает колоссальное значение в процессе становления ребёнка. В старшей группе «Солнышко» очень любознательные, пытливые дети. Настоящие исследователи окружающего мира. Их интересует, из чего состоит песок, что такое гроза? Их вопросам нет конца – это хорошо. Чтобы создать благоприятные условия для практических исследований детьми, и заинтересовать их в самостоятельном поиске информации, мы при помощи родителей, организовали на своем участке детского сада опытно-экспериментальную лабораторию «</a:t>
            </a:r>
            <a:r>
              <a:rPr lang="ru-RU" sz="11200" b="1" dirty="0" err="1"/>
              <a:t>Любознайки</a:t>
            </a:r>
            <a:r>
              <a:rPr lang="ru-RU" sz="11200" b="1" dirty="0"/>
              <a:t>». Уголок экспериментирования </a:t>
            </a:r>
            <a:r>
              <a:rPr lang="ru-RU" sz="11200" b="1" dirty="0" smtClean="0"/>
              <a:t>на участке </a:t>
            </a:r>
            <a:r>
              <a:rPr lang="ru-RU" sz="11200" b="1" dirty="0"/>
              <a:t>многофункционален и предполагает возможность комплексного решения различных задач организации деятельности детей. Удобный подход к материалу и его использования как в самостоятельной, так и в совместной со взрослым деятельности: свободный доступ к материалу; возможность работать с материалом там, где он находится, возможность его перемещения в зависимости от желания детей.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1886" y="0"/>
            <a:ext cx="8229600" cy="812800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dirty="0"/>
              <a:t> </a:t>
            </a:r>
            <a:r>
              <a:rPr lang="ru-RU" sz="3600" b="1" dirty="0" smtClean="0"/>
              <a:t>Актуальность</a:t>
            </a:r>
            <a:r>
              <a:rPr lang="ru-RU" sz="3600" b="1" dirty="0">
                <a:latin typeface="Monotype Corsiva" pitchFamily="66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08725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>
          <a:xfrm>
            <a:off x="1738314" y="142876"/>
            <a:ext cx="8643937" cy="428625"/>
          </a:xfrm>
        </p:spPr>
        <p:txBody>
          <a:bodyPr/>
          <a:lstStyle/>
          <a:p>
            <a:pPr algn="l" eaLnBrk="1" hangingPunct="1"/>
            <a:r>
              <a:rPr lang="ru-RU" altLang="ru-RU" smtClean="0"/>
              <a:t>              </a:t>
            </a:r>
            <a:endParaRPr lang="ru-RU" altLang="ru-RU" b="1" smtClean="0">
              <a:latin typeface="Monotype Corsiva" panose="03010101010201010101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65857" y="745672"/>
            <a:ext cx="10482714" cy="5872841"/>
          </a:xfrm>
        </p:spPr>
        <p:txBody>
          <a:bodyPr rtlCol="0">
            <a:normAutofit fontScale="92500" lnSpcReduction="10000"/>
          </a:bodyPr>
          <a:lstStyle/>
          <a:p>
            <a:pPr>
              <a:defRPr/>
            </a:pPr>
            <a:r>
              <a:rPr lang="ru-RU" b="1" u="sng" dirty="0"/>
              <a:t>Цель:</a:t>
            </a:r>
            <a:r>
              <a:rPr lang="ru-RU" b="1" dirty="0"/>
              <a:t> развитие интереса детей к поисково-экспериментальной деятельности.</a:t>
            </a:r>
          </a:p>
          <a:p>
            <a:pPr>
              <a:defRPr/>
            </a:pPr>
            <a:r>
              <a:rPr lang="ru-RU" b="1" u="sng" dirty="0"/>
              <a:t>Задачи:  </a:t>
            </a:r>
            <a:endParaRPr lang="ru-RU" b="1" dirty="0"/>
          </a:p>
          <a:p>
            <a:pPr>
              <a:defRPr/>
            </a:pPr>
            <a:r>
              <a:rPr lang="ru-RU" b="1" dirty="0"/>
              <a:t>Формировать у детей дошкольного возраста диалектическое мышление, то есть способности видеть многообразие мира в системе взаимосвязей и </a:t>
            </a:r>
            <a:r>
              <a:rPr lang="ru-RU" b="1" dirty="0" smtClean="0"/>
              <a:t>взаимозависимостей.</a:t>
            </a:r>
            <a:endParaRPr lang="ru-RU" b="1" u="sng" dirty="0" smtClean="0"/>
          </a:p>
          <a:p>
            <a:pPr>
              <a:defRPr/>
            </a:pPr>
            <a:r>
              <a:rPr lang="ru-RU" b="1" dirty="0" smtClean="0"/>
              <a:t>Развивать </a:t>
            </a:r>
            <a:r>
              <a:rPr lang="ru-RU" b="1" dirty="0"/>
              <a:t>наблюдательность, мышление, память, умение анализировать, сравнивать, обобщать, устанавливать причинно-следственные связи, делать выводы, обогащать словарный запас детей, развивать речь, развивать эмоционально-ценностное отношение к окружающему </a:t>
            </a:r>
            <a:r>
              <a:rPr lang="ru-RU" b="1" dirty="0" smtClean="0"/>
              <a:t>миру.</a:t>
            </a:r>
            <a:endParaRPr lang="ru-RU" b="1" dirty="0"/>
          </a:p>
        </p:txBody>
      </p:sp>
      <p:pic>
        <p:nvPicPr>
          <p:cNvPr id="5125" name="Рисунок 3" descr="72973677_1301770189_Ugolok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5926" y="357188"/>
            <a:ext cx="2152650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653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11480" y="115888"/>
            <a:ext cx="11173968" cy="1873250"/>
          </a:xfrm>
        </p:spPr>
        <p:txBody>
          <a:bodyPr/>
          <a:lstStyle/>
          <a:p>
            <a:pPr algn="l"/>
            <a:r>
              <a:rPr lang="ru-RU" altLang="ru-RU" sz="2400" b="1" dirty="0"/>
              <a:t>Место расположения: центр опытно-экспериментальной деятельности расположен на веранде  участка группы «Солнышко» детского сада№4.</a:t>
            </a:r>
            <a:br>
              <a:rPr lang="ru-RU" altLang="ru-RU" sz="2400" b="1" dirty="0"/>
            </a:br>
            <a:r>
              <a:rPr lang="ru-RU" altLang="ru-RU" sz="2400" b="1" dirty="0"/>
              <a:t> Адресная направленность: центр предназначен для проведения опытов с детьми старшей группы, максимальное количество детей, одновременно работающих в центре – 5-6 детей.</a:t>
            </a:r>
            <a:br>
              <a:rPr lang="ru-RU" altLang="ru-RU" sz="2400" b="1" dirty="0"/>
            </a:br>
            <a:endParaRPr lang="ru-RU" altLang="ru-RU" sz="2400" b="1" dirty="0"/>
          </a:p>
        </p:txBody>
      </p:sp>
      <p:pic>
        <p:nvPicPr>
          <p:cNvPr id="6147" name="Объект 3" descr="https://i.mycdn.me/i?r=AyH4iRPQ2q0otWIFepML2LxRsb2Tq82ybMDuTU0t2t9gnw&amp;dpr=2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32113" y="1727200"/>
            <a:ext cx="9710057" cy="4992914"/>
          </a:xfrm>
        </p:spPr>
      </p:pic>
    </p:spTree>
    <p:extLst>
      <p:ext uri="{BB962C8B-B14F-4D97-AF65-F5344CB8AC3E}">
        <p14:creationId xmlns:p14="http://schemas.microsoft.com/office/powerpoint/2010/main" val="299997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рямоугольник 1"/>
          <p:cNvSpPr>
            <a:spLocks noChangeArrowheads="1"/>
          </p:cNvSpPr>
          <p:nvPr/>
        </p:nvSpPr>
        <p:spPr bwMode="auto">
          <a:xfrm>
            <a:off x="284616" y="705986"/>
            <a:ext cx="11538857" cy="2831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4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1</a:t>
            </a:r>
            <a:r>
              <a:rPr lang="ru-RU" altLang="ru-RU" sz="2400" b="1" dirty="0">
                <a:solidFill>
                  <a:prstClr val="black"/>
                </a:solidFill>
                <a:cs typeface="Arial" panose="020B0604020202020204" pitchFamily="34" charset="0"/>
              </a:rPr>
              <a:t>. Мини-лаборатория. </a:t>
            </a:r>
            <a:r>
              <a:rPr lang="ru-RU" altLang="ru-RU" sz="2400" b="1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4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</a:t>
            </a:r>
            <a:r>
              <a:rPr lang="ru-RU" altLang="ru-RU" sz="2000" b="1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altLang="ru-RU" sz="20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лаборатории  хранятся необходимые материалы и оборудования для проведения опытов, материалы, с помощью которых дети опытным путём познают тайны живой и неживой природы: - специальная установка (сделанная родителем группы) (разнообразные ёмкости, подносы, лопатки, ведерки, трубочки, воронки, ,  ситечки); - природный материал (камешки, песок, вода); - приборы – помощники (телескоп, лупы,  весы, магниты)  - материалы для изучения свойств воздуха (воздушные шарики, мыльные пузыри) - мир материалов (виды бумаги,  пластмассовые предметы, деревянные предметы, металлические предметы); </a:t>
            </a:r>
            <a:r>
              <a:rPr lang="ru-RU" altLang="ru-RU" sz="2000" b="1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altLang="ru-RU" sz="20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коллекции: семян.</a:t>
            </a:r>
          </a:p>
          <a:p>
            <a:pPr eaLnBrk="0" fontAlgn="base" hangingPunct="0">
              <a:lnSpc>
                <a:spcPts val="1375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2400" b="1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7171" name="Заголовок 2"/>
          <p:cNvSpPr>
            <a:spLocks noGrp="1"/>
          </p:cNvSpPr>
          <p:nvPr>
            <p:ph type="title"/>
          </p:nvPr>
        </p:nvSpPr>
        <p:spPr>
          <a:xfrm>
            <a:off x="2063750" y="1"/>
            <a:ext cx="8229600" cy="580570"/>
          </a:xfrm>
        </p:spPr>
        <p:txBody>
          <a:bodyPr/>
          <a:lstStyle/>
          <a:p>
            <a:r>
              <a:rPr lang="ru-RU" altLang="ru-RU" sz="2800" b="1" dirty="0"/>
              <a:t>На нашем участке несколько центров:</a:t>
            </a:r>
          </a:p>
        </p:txBody>
      </p:sp>
      <p:pic>
        <p:nvPicPr>
          <p:cNvPr id="7172" name="Рисунок 2" descr="https://i.mycdn.me/i?r=AyH4iRPQ2q0otWIFepML2LxReBIbyZTMJkC7MvY5D9Cvuw&amp;dpr=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5" y="3224267"/>
            <a:ext cx="3637869" cy="3633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Рисунок 3" descr="https://i.mycdn.me/i?r=AyH4iRPQ2q0otWIFepML2LxRtrePh8vly7kqBXsWSCupbg&amp;dpr=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9836" y="3195518"/>
            <a:ext cx="3586842" cy="3604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Рисунок 4" descr="https://i.mycdn.me/i?r=AyH4iRPQ2q0otWIFepML2LxRKeDubfDCdm1wr2zRIgw7jg&amp;dpr=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1543" y="3224266"/>
            <a:ext cx="3651930" cy="3604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336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200" y="116115"/>
            <a:ext cx="11785599" cy="2535918"/>
          </a:xfrm>
        </p:spPr>
        <p:txBody>
          <a:bodyPr/>
          <a:lstStyle/>
          <a:p>
            <a:pPr algn="l">
              <a:defRPr/>
            </a:pPr>
            <a:r>
              <a:rPr lang="ru-RU" altLang="ru-RU" sz="2800" b="1" dirty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2. Центр «Наш участок».</a:t>
            </a:r>
            <a:br>
              <a:rPr lang="ru-RU" altLang="ru-RU" sz="2800" b="1" dirty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</a:br>
            <a:r>
              <a:rPr lang="ru-RU" altLang="ru-RU" sz="2000" b="1" dirty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 </a:t>
            </a:r>
            <a:r>
              <a:rPr lang="ru-RU" altLang="ru-RU" sz="2000" b="1" dirty="0" smtClean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На </a:t>
            </a:r>
            <a:r>
              <a:rPr lang="ru-RU" altLang="ru-RU" sz="2000" b="1" dirty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участке растут цветы,  петунии, бархотки, астры, </a:t>
            </a:r>
            <a:r>
              <a:rPr lang="ru-RU" altLang="ru-RU" sz="2000" b="1" dirty="0" smtClean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циннии </a:t>
            </a:r>
            <a:r>
              <a:rPr lang="ru-RU" altLang="ru-RU" sz="2000" b="1" dirty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за которыми дети ухаживают и наблюдают, приборы – помощники - лейки,  рыхлитель для земли, фартуки. Наблюдая за растениями, мы с детьми ведем дневник наблюдений. Ребята зарисовывают этапы роста, появление бутонов , цветов. При этом дети учатся анализировать изменения, пользоваться меркой для измерения высоты растений, развивают изобразительные навыки. Поливая растения, мы учим детей на ощупь определять влажность почвы – сырая земля либо сухая, после чего дети самостоятельно делают вывод о необходимости поливать растение. </a:t>
            </a:r>
          </a:p>
        </p:txBody>
      </p:sp>
      <p:pic>
        <p:nvPicPr>
          <p:cNvPr id="8195" name="Рисунок 8" descr="https://i.mycdn.me/i?r=AyH4iRPQ2q0otWIFepML2LxRWNtMJcTEIXUUNm7yJTGqCA&amp;dpr=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14" y="2652032"/>
            <a:ext cx="5124225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Рисунок 7" descr="https://i.mycdn.me/i?r=AyH4iRPQ2q0otWIFepML2LxRaCHIz4G_DzML7FYNDuuKwg&amp;dpr=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2456" y="2652032"/>
            <a:ext cx="5602515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4019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2858" y="188914"/>
            <a:ext cx="11451771" cy="1287462"/>
          </a:xfrm>
        </p:spPr>
        <p:txBody>
          <a:bodyPr/>
          <a:lstStyle/>
          <a:p>
            <a:pPr algn="l">
              <a:defRPr/>
            </a:pPr>
            <a:r>
              <a:rPr lang="ru-RU" altLang="ru-RU" sz="2800" b="1" dirty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3. Центр «Методическая литература».  </a:t>
            </a:r>
            <a:br>
              <a:rPr lang="ru-RU" altLang="ru-RU" sz="2800" b="1" dirty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</a:br>
            <a:r>
              <a:rPr lang="ru-RU" altLang="ru-RU" sz="2400" b="1" dirty="0" smtClean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В </a:t>
            </a:r>
            <a:r>
              <a:rPr lang="ru-RU" altLang="ru-RU" sz="2400" b="1" dirty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центре есть правила работы с материалами, разработанные совместно с детьми, условные обозначения, разрешающие и запрещающие знаки. </a:t>
            </a:r>
          </a:p>
        </p:txBody>
      </p:sp>
      <p:pic>
        <p:nvPicPr>
          <p:cNvPr id="9219" name="Рисунок 2" descr="https://fs03.metod-kopilka.ru/images/doc/19/12709/im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371" y="1476376"/>
            <a:ext cx="9173029" cy="5214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27874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pPr algn="l"/>
            <a:r>
              <a:rPr lang="ru-RU" altLang="ru-RU" sz="2800" b="1" dirty="0"/>
              <a:t>4. Центр «</a:t>
            </a:r>
            <a:r>
              <a:rPr lang="ru-RU" altLang="ru-RU" sz="2800" b="1" dirty="0" err="1" smtClean="0"/>
              <a:t>Любознайки</a:t>
            </a:r>
            <a:r>
              <a:rPr lang="ru-RU" altLang="ru-RU" sz="2800" b="1" dirty="0" smtClean="0"/>
              <a:t>».</a:t>
            </a:r>
            <a:r>
              <a:rPr lang="ru-RU" altLang="ru-RU" sz="2800" b="1" dirty="0"/>
              <a:t/>
            </a:r>
            <a:br>
              <a:rPr lang="ru-RU" altLang="ru-RU" sz="2800" b="1" dirty="0"/>
            </a:br>
            <a:r>
              <a:rPr lang="ru-RU" altLang="ru-RU" sz="2800" b="1" dirty="0" smtClean="0"/>
              <a:t>Стать </a:t>
            </a:r>
            <a:r>
              <a:rPr lang="ru-RU" altLang="ru-RU" sz="2800" b="1" dirty="0"/>
              <a:t>настоящим учёным непросто, надо много, много знать. Познавательной литературой интересоваться и посещать центр «</a:t>
            </a:r>
            <a:r>
              <a:rPr lang="ru-RU" altLang="ru-RU" sz="2800" b="1" dirty="0" err="1" smtClean="0"/>
              <a:t>Любознайки</a:t>
            </a:r>
            <a:r>
              <a:rPr lang="ru-RU" altLang="ru-RU" sz="2800" b="1" dirty="0" smtClean="0"/>
              <a:t>». </a:t>
            </a:r>
            <a:endParaRPr lang="ru-RU" altLang="ru-RU" sz="2800" b="1" dirty="0"/>
          </a:p>
        </p:txBody>
      </p:sp>
      <p:pic>
        <p:nvPicPr>
          <p:cNvPr id="10243" name="Рисунок 6" descr="https://i.mycdn.me/i?r=AyH4iRPQ2q0otWIFepML2LxRIhAFW1mOI2WadUI7T7QyJQ&amp;dpr=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28801"/>
            <a:ext cx="5270500" cy="4695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Рисунок 3" descr="https://i.mycdn.me/i?r=AyH4iRPQ2q0otWIFepML2LxRc75uCa1aP6azYcTby4UbdQ&amp;dpr=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828801"/>
            <a:ext cx="5486400" cy="4695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19897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333829" y="260351"/>
            <a:ext cx="11306628" cy="1655763"/>
          </a:xfrm>
        </p:spPr>
        <p:txBody>
          <a:bodyPr/>
          <a:lstStyle/>
          <a:p>
            <a:pPr algn="l"/>
            <a:r>
              <a:rPr lang="ru-RU" altLang="ru-RU" sz="2800" b="1" dirty="0"/>
              <a:t>5. Центр «Наш огород » </a:t>
            </a:r>
            <a:br>
              <a:rPr lang="ru-RU" altLang="ru-RU" sz="2800" b="1" dirty="0"/>
            </a:br>
            <a:r>
              <a:rPr lang="ru-RU" altLang="ru-RU" sz="2400" b="1" dirty="0"/>
              <a:t> Весной обустраивается огород. Посадки: лук, укроп, салат, перец сладкий, помидоры, кабачки. Огород позволяет организовать длительные наблюдения за процессом роста растений, условиями роста растений</a:t>
            </a:r>
          </a:p>
        </p:txBody>
      </p:sp>
      <p:pic>
        <p:nvPicPr>
          <p:cNvPr id="11267" name="Рисунок 5" descr="https://i.mycdn.me/i?r=AyH4iRPQ2q0otWIFepML2LxRcF_FkZiAaNZFKnKdhpg45w&amp;dpr=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87" y="2133601"/>
            <a:ext cx="5254851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Рисунок 4" descr="https://i.mycdn.me/i?r=AyH4iRPQ2q0otWIFepML2LxRaQlJ66PXvd0IDpqQqJcGuw&amp;dpr=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464" y="2112963"/>
            <a:ext cx="5211307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2626910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839</Words>
  <Application>Microsoft Office PowerPoint</Application>
  <PresentationFormat>Широкоэкранный</PresentationFormat>
  <Paragraphs>71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Georgia</vt:lpstr>
      <vt:lpstr>Monotype Corsiva</vt:lpstr>
      <vt:lpstr>Times New Roman</vt:lpstr>
      <vt:lpstr>1_Тема Office</vt:lpstr>
      <vt:lpstr>СП ГБОУ СОШ№8 Детский сад№4 г. о. Отрадный                                                                                                                                 Конкурс на лучший центр опытно-экспериментальной деятельности на территории детского сада  «Первые шаги в науку»        </vt:lpstr>
      <vt:lpstr> Актуальность:</vt:lpstr>
      <vt:lpstr>              </vt:lpstr>
      <vt:lpstr>Место расположения: центр опытно-экспериментальной деятельности расположен на веранде  участка группы «Солнышко» детского сада№4.  Адресная направленность: центр предназначен для проведения опытов с детьми старшей группы, максимальное количество детей, одновременно работающих в центре – 5-6 детей. </vt:lpstr>
      <vt:lpstr>На нашем участке несколько центров:</vt:lpstr>
      <vt:lpstr>2. Центр «Наш участок».  На участке растут цветы,  петунии, бархотки, астры, циннии за которыми дети ухаживают и наблюдают, приборы – помощники - лейки,  рыхлитель для земли, фартуки. Наблюдая за растениями, мы с детьми ведем дневник наблюдений. Ребята зарисовывают этапы роста, появление бутонов , цветов. При этом дети учатся анализировать изменения, пользоваться меркой для измерения высоты растений, развивают изобразительные навыки. Поливая растения, мы учим детей на ощупь определять влажность почвы – сырая земля либо сухая, после чего дети самостоятельно делают вывод о необходимости поливать растение. </vt:lpstr>
      <vt:lpstr>3. Центр «Методическая литература».   В центре есть правила работы с материалами, разработанные совместно с детьми, условные обозначения, разрешающие и запрещающие знаки. </vt:lpstr>
      <vt:lpstr>4. Центр «Любознайки». Стать настоящим учёным непросто, надо много, много знать. Познавательной литературой интересоваться и посещать центр «Любознайки». </vt:lpstr>
      <vt:lpstr>5. Центр «Наш огород »   Весной обустраивается огород. Посадки: лук, укроп, салат, перец сладкий, помидоры, кабачки. Огород позволяет организовать длительные наблюдения за процессом роста растений, условиями роста растений</vt:lpstr>
      <vt:lpstr>   </vt:lpstr>
      <vt:lpstr>Презентация PowerPoint</vt:lpstr>
      <vt:lpstr>Презентация PowerPoint</vt:lpstr>
      <vt:lpstr>Презентация PowerPoint</vt:lpstr>
      <vt:lpstr>  </vt:lpstr>
      <vt:lpstr>Спасибо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 ГБОУ СОШ№8 Детский сад№4 г. о. Отрадный                                                                                                                                 Конкурс на лучший центр опытно-экспериментальной деятельности на территории детского сада  «Первые шаги в науку»        </dc:title>
  <dc:creator>Пользователь Windows</dc:creator>
  <cp:lastModifiedBy>Пользователь Windows</cp:lastModifiedBy>
  <cp:revision>22</cp:revision>
  <dcterms:created xsi:type="dcterms:W3CDTF">2023-09-15T10:12:23Z</dcterms:created>
  <dcterms:modified xsi:type="dcterms:W3CDTF">2023-09-18T07:09:05Z</dcterms:modified>
</cp:coreProperties>
</file>