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6" autoAdjust="0"/>
  </p:normalViewPr>
  <p:slideViewPr>
    <p:cSldViewPr>
      <p:cViewPr varScale="1">
        <p:scale>
          <a:sx n="45" d="100"/>
          <a:sy n="45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609087926509186"/>
          <c:y val="0.12698412698412698"/>
          <c:w val="0.68434018664333618"/>
          <c:h val="0.391316085489313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сен.21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Знания детей о семье</c:v>
                </c:pt>
                <c:pt idx="1">
                  <c:v>Знания детей о доме</c:v>
                </c:pt>
                <c:pt idx="2">
                  <c:v>Мыслительная деятельность</c:v>
                </c:pt>
                <c:pt idx="3">
                  <c:v>Речевая деятельность</c:v>
                </c:pt>
                <c:pt idx="4">
                  <c:v>Конструкторские способности</c:v>
                </c:pt>
                <c:pt idx="5">
                  <c:v>Техническое мышление</c:v>
                </c:pt>
                <c:pt idx="6">
                  <c:v>Воображение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10</c:v>
                </c:pt>
                <c:pt idx="3">
                  <c:v>9</c:v>
                </c:pt>
                <c:pt idx="4">
                  <c:v>13</c:v>
                </c:pt>
                <c:pt idx="5">
                  <c:v>11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май.22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Знания детей о семье</c:v>
                </c:pt>
                <c:pt idx="1">
                  <c:v>Знания детей о доме</c:v>
                </c:pt>
                <c:pt idx="2">
                  <c:v>Мыслительная деятельность</c:v>
                </c:pt>
                <c:pt idx="3">
                  <c:v>Речевая деятельность</c:v>
                </c:pt>
                <c:pt idx="4">
                  <c:v>Конструкторские способности</c:v>
                </c:pt>
                <c:pt idx="5">
                  <c:v>Техническое мышление</c:v>
                </c:pt>
                <c:pt idx="6">
                  <c:v>Воображение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52</c:v>
                </c:pt>
                <c:pt idx="1">
                  <c:v>58</c:v>
                </c:pt>
                <c:pt idx="2">
                  <c:v>33</c:v>
                </c:pt>
                <c:pt idx="3">
                  <c:v>31</c:v>
                </c:pt>
                <c:pt idx="4">
                  <c:v>55</c:v>
                </c:pt>
                <c:pt idx="5">
                  <c:v>30</c:v>
                </c:pt>
                <c:pt idx="6">
                  <c:v>46</c:v>
                </c:pt>
              </c:numCache>
            </c:numRef>
          </c:val>
        </c:ser>
        <c:shape val="cone"/>
        <c:axId val="84097664"/>
        <c:axId val="84120704"/>
        <c:axId val="65692096"/>
      </c:bar3DChart>
      <c:catAx>
        <c:axId val="84097664"/>
        <c:scaling>
          <c:orientation val="minMax"/>
        </c:scaling>
        <c:axPos val="b"/>
        <c:majorGridlines/>
        <c:tickLblPos val="nextTo"/>
        <c:crossAx val="84120704"/>
        <c:crosses val="autoZero"/>
        <c:auto val="1"/>
        <c:lblAlgn val="ctr"/>
        <c:lblOffset val="100"/>
      </c:catAx>
      <c:valAx>
        <c:axId val="84120704"/>
        <c:scaling>
          <c:orientation val="minMax"/>
        </c:scaling>
        <c:axPos val="l"/>
        <c:majorGridlines/>
        <c:numFmt formatCode="General" sourceLinked="1"/>
        <c:tickLblPos val="nextTo"/>
        <c:crossAx val="84097664"/>
        <c:crosses val="autoZero"/>
        <c:crossBetween val="between"/>
      </c:valAx>
      <c:serAx>
        <c:axId val="65692096"/>
        <c:scaling>
          <c:orientation val="minMax"/>
        </c:scaling>
        <c:axPos val="b"/>
        <c:tickLblPos val="nextTo"/>
        <c:crossAx val="84120704"/>
        <c:crosses val="autoZero"/>
      </c:ser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EFD78B-23E1-4B12-A6B4-CD620E63E18B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37C99-B2A0-4154-A7EA-D131F61116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саня\Downloads\IMG_20220301_145253_resized_20220309_11232353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22" t="2219" r="1954"/>
          <a:stretch>
            <a:fillRect/>
          </a:stretch>
        </p:blipFill>
        <p:spPr bwMode="auto">
          <a:xfrm rot="21384194">
            <a:off x="489421" y="971958"/>
            <a:ext cx="3743720" cy="274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саня\Downloads\IMG_20220301_145818_resized_20220309_1123206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25" b="880"/>
          <a:stretch>
            <a:fillRect/>
          </a:stretch>
        </p:blipFill>
        <p:spPr bwMode="auto">
          <a:xfrm rot="16498611">
            <a:off x="5351459" y="371701"/>
            <a:ext cx="2694890" cy="400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715172" cy="2143139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3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по познавательному развитию детей второго младшего и среднего   дошкольного </a:t>
            </a:r>
            <a:r>
              <a:rPr lang="ru-RU" sz="3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3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 Мой дом, моя семья</a:t>
            </a:r>
            <a:r>
              <a:rPr lang="ru-RU" sz="3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Подготовили: Гарина 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Любовь Николаевна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Фомина 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Владимировна, воспитатели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ГБОУ СОШ №8 им. С.П. Алексеева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детский сад №4 г.о. Отрадный</a:t>
            </a:r>
            <a:endParaRPr lang="ru-RU" sz="2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14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5750" y="357188"/>
            <a:ext cx="8501063" cy="60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4686E2"/>
                </a:solidFill>
                <a:latin typeface="+mn-lt"/>
              </a:rPr>
              <a:t>         </a:t>
            </a:r>
            <a:endParaRPr lang="fr-FR" altLang="ru-RU" sz="2000" b="1" dirty="0">
              <a:solidFill>
                <a:srgbClr val="4686E2"/>
              </a:solidFill>
              <a:latin typeface="+mn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2976" y="1071546"/>
            <a:ext cx="6858048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раскрытия  и развития творческого потенциала дошкольника средствами художественно-конструктивного дизайна.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с материалом для конструирования (мягкий пластик, трубочки, гофрированный картон, лента);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конструированию по образцу и по замыслу.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внимание, воображение, логическое мышление;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мелкую моторику рук;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чувство формы и композиции.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умение выполнять коллективные работы;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эстетическое отношение к продуктам своей конструктивной деятельности и поделкам.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23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аня\Downloads\IMG_20220301_145253_resized_20220309_112323539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695" t="4098"/>
          <a:stretch>
            <a:fillRect/>
          </a:stretch>
        </p:blipFill>
        <p:spPr bwMode="auto">
          <a:xfrm rot="21281139">
            <a:off x="870634" y="516142"/>
            <a:ext cx="1979552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01560">
            <a:off x="3902026" y="402446"/>
            <a:ext cx="2197204" cy="1754240"/>
          </a:xfrm>
          <a:prstGeom prst="rect">
            <a:avLst/>
          </a:prstGeom>
          <a:noFill/>
        </p:spPr>
      </p:pic>
      <p:pic>
        <p:nvPicPr>
          <p:cNvPr id="10" name="Рисунок 9" descr="C:\Users\саня\Downloads\IMG_20220301_145818_resized_20220309_112320615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6569" y="2392666"/>
            <a:ext cx="1645794" cy="214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саня\Downloads\IMG_20220301_150232_resized_20220309_11231833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4315" t="5419" r="9589"/>
          <a:stretch/>
        </p:blipFill>
        <p:spPr bwMode="auto">
          <a:xfrm rot="526602">
            <a:off x="5445162" y="2391435"/>
            <a:ext cx="1550938" cy="2200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2" name="Рисунок 11" descr="C:\Users\саня\Downloads\IMG_20220301_150150_resized_20220309_112319968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4315762">
            <a:off x="160844" y="2908769"/>
            <a:ext cx="2190230" cy="162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IMG_20220311_150140_resized_20220311_035206932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4976" y="4691578"/>
            <a:ext cx="1790700" cy="198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IMG_20220311_150639_resized_20220311_035205632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9845" y="4631287"/>
            <a:ext cx="1769745" cy="1936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65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938" y="285750"/>
            <a:ext cx="5486400" cy="56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игра: «Построим дом»</a:t>
            </a:r>
            <a:endParaRPr kumimoji="0" lang="ru-RU" altLang="ru-RU" sz="180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28625" y="980728"/>
            <a:ext cx="8429625" cy="316835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71546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еред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ребенком выкладываются готовый образец дома, комплекты деталей в беспорядке. Ребенок выкладывает  дом по образцу. Также предлагается вариант игры с усложнением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после постройки дома по образцу, ребенок самостоятельно добавляет к домику елочки и солнышко, травку из зеленых трубочек.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аня\Downloads\IMG_20220301_145631_resized_20220309_11232125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9049" t="4628" r="8887"/>
          <a:stretch/>
        </p:blipFill>
        <p:spPr bwMode="auto">
          <a:xfrm>
            <a:off x="2428860" y="2786058"/>
            <a:ext cx="1785950" cy="1764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 descr="C:\Users\саня\Downloads\IMG_20220301_145253_resized_20220309_11232353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695" t="4098"/>
          <a:stretch>
            <a:fillRect/>
          </a:stretch>
        </p:blipFill>
        <p:spPr bwMode="auto">
          <a:xfrm>
            <a:off x="4714876" y="2786058"/>
            <a:ext cx="1857388" cy="170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9" name="Picture 1" descr="C:\Users\Zavxoz\Desktop\IMG-f5407f32e827c1dd178c7757ac3eb6a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643446"/>
            <a:ext cx="1393040" cy="1857388"/>
          </a:xfrm>
          <a:prstGeom prst="rect">
            <a:avLst/>
          </a:prstGeom>
          <a:noFill/>
        </p:spPr>
      </p:pic>
      <p:pic>
        <p:nvPicPr>
          <p:cNvPr id="7170" name="Picture 2" descr="C:\Users\Zavxoz\Desktop\IMG-c8b65e7ae42557a8144c11d0f1433c2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3998">
            <a:off x="6201805" y="4725264"/>
            <a:ext cx="1471805" cy="196240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4334">
            <a:off x="2000232" y="4714884"/>
            <a:ext cx="1428760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16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938" y="285750"/>
            <a:ext cx="5486400" cy="56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kern="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игра: «Чего</a:t>
            </a:r>
            <a:r>
              <a:rPr kumimoji="0" lang="ru-RU" altLang="ru-RU" sz="180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 хватает?</a:t>
            </a:r>
            <a:r>
              <a:rPr kumimoji="0" lang="ru-RU" alt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180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000108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предлагается готовые постройки, у которых отсутствует какая-нибудь деталь. Ребенок старается догадаться, какой детали не достает в постройке, после объясняет, почему именно эта деталь необходима. Затем ребенок исправляет ошибки в данной постройке. 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 descr="F:\IMG_20220311_145454_resized_20220311_03520796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312335">
            <a:off x="2641285" y="2771313"/>
            <a:ext cx="1428759" cy="17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786322"/>
            <a:ext cx="1709741" cy="1647439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857760"/>
            <a:ext cx="1643074" cy="1571636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929198"/>
            <a:ext cx="1714512" cy="1495489"/>
          </a:xfrm>
          <a:prstGeom prst="rect">
            <a:avLst/>
          </a:prstGeom>
          <a:noFill/>
        </p:spPr>
      </p:pic>
      <p:pic>
        <p:nvPicPr>
          <p:cNvPr id="6145" name="Picture 1" descr="C:\Users\Zavxoz\Desktop\IMG-fae320149e6ef3ddac0faf4742663c62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1471">
            <a:off x="5243444" y="2715463"/>
            <a:ext cx="1345577" cy="179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93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785938" y="285750"/>
            <a:ext cx="5486400" cy="56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игра: «Мой</a:t>
            </a:r>
            <a:r>
              <a:rPr kumimoji="0" lang="ru-RU" altLang="ru-RU" sz="180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дом, моя семья</a:t>
            </a:r>
            <a:r>
              <a:rPr kumimoji="0" lang="ru-RU" altLang="ru-RU" sz="180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altLang="ru-RU" sz="180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саня\Downloads\IMG_20220301_145818_resized_20220309_11232061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0949" y="2821293"/>
            <a:ext cx="1645794" cy="2146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857232"/>
            <a:ext cx="5072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показывают схематично изображенную постройку. Он называет части постройки и говорит, из каких фигур можно составить эту композицию. Составляет её. Также предлагается вариант игры с усложнением: добавляет композицию силуэтами людей, заборчика и облаков.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аня\Downloads\IMG_20220301_150232_resized_20220309_1123183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4315" t="5419" r="9589"/>
          <a:stretch/>
        </p:blipFill>
        <p:spPr bwMode="auto">
          <a:xfrm rot="20419837">
            <a:off x="1487581" y="3528585"/>
            <a:ext cx="1337778" cy="1855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 descr="C:\Users\саня\Downloads\IMG_20220301_150150_resized_20220309_11231996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6315703">
            <a:off x="6139384" y="3686588"/>
            <a:ext cx="1975915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 descr="C:\Users\Zavxoz\Desktop\IMG-dc0614984c6a260539842768b044468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929182"/>
            <a:ext cx="1428760" cy="156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24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85938" y="285750"/>
            <a:ext cx="5486400" cy="566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игра: «Какая постройка рассыпалась?»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78579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показывает детям разбросанные по столу геометрические фигуры и предлагает детям найти картинку с похожей постройкой на эти геометрические фигуры.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IMG_20220311_150140_resized_20220311_03520693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5755708">
            <a:off x="916227" y="2882888"/>
            <a:ext cx="1790700" cy="198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IMG_20220311_150441_resized_20220311_03520628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62491" flipV="1">
            <a:off x="6193911" y="3090789"/>
            <a:ext cx="2124075" cy="166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496"/>
            <a:ext cx="2081213" cy="1598779"/>
          </a:xfrm>
          <a:prstGeom prst="rect">
            <a:avLst/>
          </a:prstGeom>
          <a:noFill/>
        </p:spPr>
      </p:pic>
      <p:pic>
        <p:nvPicPr>
          <p:cNvPr id="4097" name="Picture 1" descr="C:\Users\Zavxoz\Desktop\IMG-98d6b79ebfc5f3ac6d372cd9b7e844e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34" y="4745634"/>
            <a:ext cx="1485262" cy="1980349"/>
          </a:xfrm>
          <a:prstGeom prst="rect">
            <a:avLst/>
          </a:prstGeom>
          <a:noFill/>
        </p:spPr>
      </p:pic>
      <p:pic>
        <p:nvPicPr>
          <p:cNvPr id="4098" name="Picture 2" descr="C:\Users\Zavxoz\Desktop\IMG-0131d65187572c8a7bb6ebf647467f6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714884"/>
            <a:ext cx="142876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06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00166" y="157161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728" y="4714884"/>
            <a:ext cx="528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Рисунок 1. Диагностика 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уровня развития творческого потенциала детей младшего дошкольного возраста при использовании дидактического пособия по конструированию "Мой дом, моя семья</a:t>
            </a:r>
            <a:r>
              <a:rPr lang="ru-RU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298197" cy="71437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Результаты работы с дидактическим пособием 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«Мой дом, моя семья»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8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6213074" cy="5025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Спасибо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за внимание!!!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6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353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1 игра: «Построим дом»</vt:lpstr>
      <vt:lpstr>2 игра: «Чего не хватает?»</vt:lpstr>
      <vt:lpstr>3 игра: «Мой дом, моя семья»</vt:lpstr>
      <vt:lpstr>Слайд 7</vt:lpstr>
      <vt:lpstr>Результаты работы с дидактическим пособием  «Мой дом, моя семья»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 зиновьев</dc:creator>
  <cp:lastModifiedBy>Zavxoz</cp:lastModifiedBy>
  <cp:revision>35</cp:revision>
  <dcterms:created xsi:type="dcterms:W3CDTF">2018-11-18T11:35:31Z</dcterms:created>
  <dcterms:modified xsi:type="dcterms:W3CDTF">2022-10-30T14:20:13Z</dcterms:modified>
</cp:coreProperties>
</file>